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63" r:id="rId6"/>
    <p:sldId id="259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282" y="9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DDBDE-9264-448B-8FAE-43F693BA3537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E22B7-3F88-4B8E-A3AC-DCA656DEA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3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3C4E-EF48-4D72-B060-DE05F891C89F}" type="datetime1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40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8C1E-2881-430C-AC70-A32114A47F95}" type="datetime1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8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430A5-C7E4-4C48-AA97-238E825223B5}" type="datetime1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79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93CE-09AC-4669-8F90-198DD27DFF10}" type="datetime1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84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5B71-1E1B-4EBA-9257-5F7D4808389D}" type="datetime1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7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9F5A-91D4-4C74-8F71-1E3FDC33D789}" type="datetime1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5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DB22-54B0-427E-B861-553944844A7E}" type="datetime1">
              <a:rPr lang="en-US" smtClean="0"/>
              <a:t>3/8/2019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7E78-1CDC-4884-A9B6-2CD9A16D4761}" type="datetime1">
              <a:rPr lang="en-US" smtClean="0"/>
              <a:t>3/8/2019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2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4477-5681-41BF-BB19-F4E844790973}" type="datetime1">
              <a:rPr lang="en-US" smtClean="0"/>
              <a:t>3/8/2019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70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21C9D-8668-4E8A-A6DC-723ABE245CAA}" type="datetime1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40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36AE-C3B5-497D-9113-6361AEDAA83B}" type="datetime1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5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22DB0-A4F2-4141-B04E-E01DCA262634}" type="datetime1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8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Analysis of a public bike share network using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8638"/>
            <a:ext cx="9144000" cy="1655762"/>
          </a:xfrm>
        </p:spPr>
        <p:txBody>
          <a:bodyPr/>
          <a:lstStyle/>
          <a:p>
            <a:r>
              <a:rPr lang="en-US" dirty="0" smtClean="0"/>
              <a:t>J. Michael Shockley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6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 Create a single dataset of bikes entering and leaving each station, per hour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928473"/>
            <a:ext cx="8756650" cy="45786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34300" y="3276600"/>
            <a:ext cx="2286000" cy="33274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2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 Create a single dataset of bikes entering and leaving each station, per hour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6885" y="4765222"/>
            <a:ext cx="4876800" cy="1330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Pandas methods: </a:t>
            </a:r>
            <a:br>
              <a:rPr lang="en-US" dirty="0" smtClean="0"/>
            </a:br>
            <a:r>
              <a:rPr lang="en-US" dirty="0" smtClean="0"/>
              <a:t>.</a:t>
            </a:r>
            <a:r>
              <a:rPr lang="en-US" dirty="0" err="1" smtClean="0"/>
              <a:t>groupby</a:t>
            </a:r>
            <a:r>
              <a:rPr lang="en-US" dirty="0" smtClean="0"/>
              <a:t>() and .count()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25" y="1805440"/>
            <a:ext cx="8486549" cy="1955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538" y="3875815"/>
            <a:ext cx="5159502" cy="27916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5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 Create a single dataset of bikes entering and leaving each station, per hour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28657" cy="4351338"/>
          </a:xfrm>
        </p:spPr>
        <p:txBody>
          <a:bodyPr/>
          <a:lstStyle/>
          <a:p>
            <a:r>
              <a:rPr lang="en-US" dirty="0" err="1" smtClean="0"/>
              <a:t>DFstation</a:t>
            </a:r>
            <a:r>
              <a:rPr lang="en-US" dirty="0" smtClean="0"/>
              <a:t>: list of each station ID</a:t>
            </a:r>
          </a:p>
          <a:p>
            <a:r>
              <a:rPr lang="en-US" dirty="0" err="1" smtClean="0"/>
              <a:t>DFtime</a:t>
            </a:r>
            <a:r>
              <a:rPr lang="en-US" dirty="0" smtClean="0"/>
              <a:t>: list of Date/Hour combinations between 2014-09-01 and 2015-08-31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Combine by Cartesian Product: every station at every Date/Hour combination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514" y="5537451"/>
            <a:ext cx="8261679" cy="11779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260" y="2291897"/>
            <a:ext cx="2725528" cy="2198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01461" y="2193984"/>
            <a:ext cx="3421125" cy="23938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 Create a single dataset of bikes entering and leaving each station, per hour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557" y="3607932"/>
            <a:ext cx="5066393" cy="2393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" y="2220685"/>
            <a:ext cx="10067925" cy="857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3522206"/>
            <a:ext cx="2286000" cy="23938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0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 Create a single dataset of bikes entering and leaving each station, per hour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2414586"/>
            <a:ext cx="9544050" cy="333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197147"/>
            <a:ext cx="7277100" cy="25257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44312" y="3338631"/>
            <a:ext cx="1980714" cy="23938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5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3 Incorporate station information and </a:t>
            </a:r>
            <a:br>
              <a:rPr lang="en-US" sz="4000" dirty="0" smtClean="0"/>
            </a:br>
            <a:r>
              <a:rPr lang="en-US" sz="4000" dirty="0" smtClean="0"/>
              <a:t>weather data into the hourly trip data set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222"/>
          <a:stretch/>
        </p:blipFill>
        <p:spPr>
          <a:xfrm>
            <a:off x="6244565" y="2230438"/>
            <a:ext cx="5313203" cy="353377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1" y="2781299"/>
            <a:ext cx="4019550" cy="29829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Merge hourly trip data and Station data using Station Id as a join key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782051" y="2304314"/>
            <a:ext cx="2775718" cy="345989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75891"/>
          <a:stretch/>
        </p:blipFill>
        <p:spPr>
          <a:xfrm>
            <a:off x="327977" y="4800600"/>
            <a:ext cx="5624765" cy="11596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9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3 Incorporate station information and </a:t>
            </a:r>
            <a:br>
              <a:rPr lang="en-US" sz="4000" dirty="0" smtClean="0"/>
            </a:br>
            <a:r>
              <a:rPr lang="en-US" sz="4000" dirty="0" smtClean="0"/>
              <a:t>weather data into the hourly trip data set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0" y="2643188"/>
            <a:ext cx="4576762" cy="39446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06488" y="2295201"/>
            <a:ext cx="2057400" cy="429259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3715381"/>
            <a:ext cx="4019550" cy="180022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Merge daily weather using date and zip as join keys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38" y="1966118"/>
            <a:ext cx="9772650" cy="30480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750152"/>
              </p:ext>
            </p:extLst>
          </p:nvPr>
        </p:nvGraphicFramePr>
        <p:xfrm>
          <a:off x="9822341" y="2393756"/>
          <a:ext cx="1873503" cy="4052433"/>
        </p:xfrm>
        <a:graphic>
          <a:graphicData uri="http://schemas.openxmlformats.org/drawingml/2006/table">
            <a:tbl>
              <a:tblPr/>
              <a:tblGrid>
                <a:gridCol w="1873503">
                  <a:extLst>
                    <a:ext uri="{9D8B030D-6E8A-4147-A177-3AD203B41FA5}">
                      <a16:colId xmlns:a16="http://schemas.microsoft.com/office/drawing/2014/main" val="2123968536"/>
                    </a:ext>
                  </a:extLst>
                </a:gridCol>
              </a:tblGrid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4067850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4576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7194029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Dew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247327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MeanDew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920636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DewpointF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7314735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Humidity</a:t>
                      </a: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9260232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Humidity</a:t>
                      </a: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971836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Humidity</a:t>
                      </a: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7954438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Sea Level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8290210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Sea Level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7352371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Sea Level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697103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VisibilityMiles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9126896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VisibilityMiles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5470621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VisibilityMiles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2919601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Wind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SpeedMPH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5546465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Wind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SpeedMPH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153173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Gust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SpeedMPH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7275355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PrecipitationIn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1259229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CloudCover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6894860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Events</a:t>
                      </a: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658482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12200" y="6544744"/>
            <a:ext cx="2743200" cy="365125"/>
          </a:xfrm>
        </p:spPr>
        <p:txBody>
          <a:bodyPr/>
          <a:lstStyle/>
          <a:p>
            <a:fld id="{BD7166FF-E814-4105-8239-904A732432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8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0" y="1825625"/>
            <a:ext cx="4804690" cy="4244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717" y="1772443"/>
            <a:ext cx="4332683" cy="44330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4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870079"/>
            <a:ext cx="6110287" cy="490219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7500" y="2318380"/>
            <a:ext cx="4305300" cy="27743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Focus on 2 stations: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Station 70: close proximity to </a:t>
            </a:r>
            <a:r>
              <a:rPr lang="en-US" dirty="0" err="1" smtClean="0"/>
              <a:t>Caltrain</a:t>
            </a:r>
            <a:r>
              <a:rPr lang="en-US" dirty="0" smtClean="0"/>
              <a:t> commuter rail station</a:t>
            </a:r>
          </a:p>
          <a:p>
            <a:pPr marL="0" indent="0">
              <a:buNone/>
            </a:pPr>
            <a:r>
              <a:rPr lang="en-US" dirty="0" smtClean="0"/>
              <a:t>Station 65:several blocks removed from public transport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2" y="1868488"/>
            <a:ext cx="6505575" cy="4886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7907" t="43976" r="28422" b="17941"/>
          <a:stretch/>
        </p:blipFill>
        <p:spPr>
          <a:xfrm>
            <a:off x="7950200" y="1562729"/>
            <a:ext cx="2057400" cy="18669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860551"/>
            <a:ext cx="5421312" cy="4643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Scatter plot: Net bikes per hour vs. hour of the day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Station 70: </a:t>
            </a:r>
          </a:p>
          <a:p>
            <a:r>
              <a:rPr lang="en-US" dirty="0" smtClean="0"/>
              <a:t>Drop in bikes in the morning: commuters!</a:t>
            </a:r>
          </a:p>
          <a:p>
            <a:r>
              <a:rPr lang="en-US" dirty="0" smtClean="0"/>
              <a:t>Surplus in bikes the afternoon: commuters!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Station 65: </a:t>
            </a:r>
          </a:p>
          <a:p>
            <a:r>
              <a:rPr lang="en-US" dirty="0" smtClean="0"/>
              <a:t>Opposite behavior by time of day:</a:t>
            </a:r>
            <a:br>
              <a:rPr lang="en-US" dirty="0" smtClean="0"/>
            </a:br>
            <a:r>
              <a:rPr lang="en-US" dirty="0" smtClean="0"/>
              <a:t>commuters!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725" y="6955467"/>
            <a:ext cx="8439150" cy="19240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0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bike share network “tick”?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19" y="1325562"/>
            <a:ext cx="6112731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“Docked” bike share systems consist of a network of docking stations.</a:t>
            </a:r>
            <a:endParaRPr lang="en-US" dirty="0"/>
          </a:p>
          <a:p>
            <a:pPr lvl="1"/>
            <a:r>
              <a:rPr lang="en-US" dirty="0" smtClean="0"/>
              <a:t>Trip Start: a user takes a bike from a station</a:t>
            </a:r>
          </a:p>
          <a:p>
            <a:pPr lvl="1"/>
            <a:r>
              <a:rPr lang="en-US" dirty="0" smtClean="0"/>
              <a:t>Trip End: a user puts a bike into a station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popularity of a bike share network at any given moment is affected by a multitude of factors, e.g.:</a:t>
            </a:r>
            <a:endParaRPr lang="en-US" sz="2400" dirty="0"/>
          </a:p>
          <a:p>
            <a:pPr lvl="1"/>
            <a:r>
              <a:rPr lang="en-US" dirty="0" smtClean="0"/>
              <a:t>Weather</a:t>
            </a:r>
          </a:p>
          <a:p>
            <a:pPr lvl="1"/>
            <a:r>
              <a:rPr lang="en-US" sz="2400" dirty="0" smtClean="0"/>
              <a:t>Time of day</a:t>
            </a:r>
            <a:endParaRPr lang="en-US" sz="2400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026" name="Picture 2" descr="https://upload.wikimedia.org/wikipedia/commons/thumb/5/54/Capital_Bikeshare_station_outside_Eastern_Market_Metro.jpg/1280px-Capital_Bikeshare_station_outside_Eastern_Market_Metr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2580786"/>
            <a:ext cx="4890407" cy="275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00800" y="5696172"/>
            <a:ext cx="579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https://en.wikipedia.org/wiki/Capital_Bikeshare#/media/File:Capital_Bikeshare_station_outside_Eastern_Market_Metro.jpg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4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2006600"/>
            <a:ext cx="5334000" cy="35988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Box plot: Net bikes per hour vs. hour of the day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M</a:t>
            </a:r>
            <a:r>
              <a:rPr lang="en-US" dirty="0" smtClean="0"/>
              <a:t>ore quantitative information than a scatter plot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same relationship exists!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13"/>
          <a:stretch/>
        </p:blipFill>
        <p:spPr>
          <a:xfrm>
            <a:off x="5219700" y="1527358"/>
            <a:ext cx="6769100" cy="5330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7907" t="43976" r="28422" b="17941"/>
          <a:stretch/>
        </p:blipFill>
        <p:spPr>
          <a:xfrm>
            <a:off x="7962900" y="1073150"/>
            <a:ext cx="2057400" cy="18669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637" y="6858000"/>
            <a:ext cx="8010525" cy="191452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825625"/>
            <a:ext cx="51562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Box plot: Net bikes per hour vs. day of the week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system is more popular on weekdays than on weekends:</a:t>
            </a:r>
          </a:p>
          <a:p>
            <a:pPr marL="0" indent="0">
              <a:buNone/>
            </a:pPr>
            <a:r>
              <a:rPr lang="en-US" dirty="0" smtClean="0"/>
              <a:t>Commuters!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30"/>
          <a:stretch/>
        </p:blipFill>
        <p:spPr>
          <a:xfrm>
            <a:off x="5613400" y="1325563"/>
            <a:ext cx="6259512" cy="5010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50" y="6908801"/>
            <a:ext cx="6667500" cy="150495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3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Weather data:</a:t>
            </a:r>
          </a:p>
          <a:p>
            <a:endParaRPr lang="en-US" dirty="0"/>
          </a:p>
          <a:p>
            <a:pPr lvl="1"/>
            <a:r>
              <a:rPr lang="en-US" dirty="0" smtClean="0"/>
              <a:t>Certain relationships in daily weather data may correlate with one another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 simplify the analysis, let’s first examine which columns may introduce redundancy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662"/>
          <a:stretch/>
        </p:blipFill>
        <p:spPr>
          <a:xfrm>
            <a:off x="6048505" y="2462213"/>
            <a:ext cx="6143495" cy="307816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8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595367"/>
            <a:ext cx="5257800" cy="4638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Weather data: </a:t>
            </a:r>
            <a:br>
              <a:rPr lang="en-US" dirty="0" smtClean="0"/>
            </a:br>
            <a:r>
              <a:rPr lang="en-US" dirty="0" smtClean="0"/>
              <a:t>correlation matrix</a:t>
            </a:r>
          </a:p>
          <a:p>
            <a:pPr marL="0" indent="0">
              <a:buNone/>
            </a:pPr>
            <a:r>
              <a:rPr lang="en-US" dirty="0" smtClean="0"/>
              <a:t>Several clusters in the correlation matrix exist.</a:t>
            </a:r>
          </a:p>
          <a:p>
            <a:pPr marL="0" indent="0">
              <a:buNone/>
            </a:pPr>
            <a:r>
              <a:rPr lang="en-US" dirty="0" smtClean="0"/>
              <a:t>Max/mean/min sets tend to correlate:</a:t>
            </a:r>
          </a:p>
          <a:p>
            <a:pPr lvl="1"/>
            <a:r>
              <a:rPr lang="en-US" dirty="0" smtClean="0"/>
              <a:t>Temperature</a:t>
            </a:r>
          </a:p>
          <a:p>
            <a:pPr lvl="1"/>
            <a:r>
              <a:rPr lang="en-US" dirty="0" smtClean="0"/>
              <a:t>dew point</a:t>
            </a:r>
          </a:p>
          <a:p>
            <a:pPr lvl="1"/>
            <a:r>
              <a:rPr lang="en-US" dirty="0" smtClean="0"/>
              <a:t>humidity</a:t>
            </a:r>
          </a:p>
          <a:p>
            <a:pPr lvl="1"/>
            <a:r>
              <a:rPr lang="en-US" dirty="0" smtClean="0"/>
              <a:t>pressure</a:t>
            </a:r>
          </a:p>
          <a:p>
            <a:pPr lvl="1"/>
            <a:r>
              <a:rPr lang="en-US" dirty="0" smtClean="0"/>
              <a:t>wind speed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25"/>
          <a:stretch/>
        </p:blipFill>
        <p:spPr>
          <a:xfrm>
            <a:off x="5803900" y="971410"/>
            <a:ext cx="6138862" cy="58865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D7166FF-E814-4105-8239-904A732432D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2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7240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Most rides take place at temperatures between 50 and 70°F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This may be due to comfort or due to stable temperature of San Francisco, which has few data points outside this range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138" y="2061124"/>
            <a:ext cx="5203136" cy="42126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738409"/>
            <a:ext cx="50291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Dew point also does not predict ride numbers very well, though more outliers exist at higher dew points for Station 70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Clearly the data would look very different in Washington, DC!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399" y="1651194"/>
            <a:ext cx="5629275" cy="452576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1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00" y="2792851"/>
            <a:ext cx="5003800" cy="39163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Precipitation leads to decreased bike share popularity at both stations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1325563"/>
            <a:ext cx="6629400" cy="537138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8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906" y="2787649"/>
            <a:ext cx="4203700" cy="3751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Wind speed does not appear to strongly affect bike share popularity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0" y="1307059"/>
            <a:ext cx="6996112" cy="547077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 Summary and recommendations for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7700" y="1774825"/>
            <a:ext cx="8356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present project has revealed relationships within a San Francisco bay area bike share network during </a:t>
            </a:r>
            <a:r>
              <a:rPr lang="en-US" dirty="0" smtClean="0"/>
              <a:t>the period </a:t>
            </a:r>
            <a:r>
              <a:rPr lang="en-US" dirty="0"/>
              <a:t>of 09/2014 to 08/2015.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geographic location of stations, time of day, day of the week, and </a:t>
            </a:r>
            <a:r>
              <a:rPr lang="en-US" dirty="0" smtClean="0"/>
              <a:t>weather parameters </a:t>
            </a:r>
            <a:r>
              <a:rPr lang="en-US" dirty="0"/>
              <a:t>all affect the ridership numbers to greater or lesser extents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fully leverage this data for the logistics problem stated in the introduction, a regression model may be used </a:t>
            </a:r>
            <a:r>
              <a:rPr lang="en-US" dirty="0" smtClean="0"/>
              <a:t>to fit </a:t>
            </a:r>
            <a:r>
              <a:rPr lang="en-US" dirty="0"/>
              <a:t>and predict the Net Bikes Per Hour data to the many features that have been shown to influence it. </a:t>
            </a:r>
            <a:r>
              <a:rPr lang="en-US" dirty="0" smtClean="0"/>
              <a:t>This </a:t>
            </a:r>
            <a:r>
              <a:rPr lang="en-US" dirty="0"/>
              <a:t>is left as a consideration for future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4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bike share network “tick”?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1889" y="1325563"/>
            <a:ext cx="6112731" cy="49835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Some stations will be popular, leading to two negative situations:</a:t>
            </a:r>
          </a:p>
          <a:p>
            <a:pPr lvl="1"/>
            <a:r>
              <a:rPr lang="en-US" dirty="0" smtClean="0"/>
              <a:t>All the bikes are taken</a:t>
            </a:r>
          </a:p>
          <a:p>
            <a:pPr lvl="1"/>
            <a:r>
              <a:rPr lang="en-US" dirty="0" smtClean="0"/>
              <a:t>If all the docks are full: nowhere to park a bike</a:t>
            </a:r>
          </a:p>
          <a:p>
            <a:pPr lvl="1"/>
            <a:r>
              <a:rPr lang="en-US" dirty="0" smtClean="0"/>
              <a:t>Both of these scenarios must be avoided if possible. </a:t>
            </a:r>
          </a:p>
          <a:p>
            <a:pPr lvl="1"/>
            <a:r>
              <a:rPr lang="en-US" dirty="0" smtClean="0"/>
              <a:t>The solution: re-distribution!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Bike redistribution is expensive:</a:t>
            </a:r>
          </a:p>
          <a:p>
            <a:pPr lvl="1"/>
            <a:r>
              <a:rPr lang="en-US" dirty="0"/>
              <a:t>Labor costs</a:t>
            </a:r>
          </a:p>
          <a:p>
            <a:pPr lvl="1"/>
            <a:r>
              <a:rPr lang="en-US" dirty="0"/>
              <a:t>Transportation costs (trucks, gas, maintenance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Logistics!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5851447" y="4175768"/>
            <a:ext cx="5882540" cy="254570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approach this logistics problem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the first step is to consider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factors influence the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bikes coming from and going to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given station:</a:t>
            </a:r>
          </a:p>
          <a:p>
            <a:pPr lvl="1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Geographic location?</a:t>
            </a:r>
          </a:p>
          <a:p>
            <a:pPr lvl="1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Time of day? </a:t>
            </a:r>
          </a:p>
          <a:p>
            <a:pPr lvl="1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Day of the week?</a:t>
            </a:r>
          </a:p>
          <a:p>
            <a:pPr lvl="1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Weather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lvl="1"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Let’s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get some data!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</p:spPr>
        <p:txBody>
          <a:bodyPr/>
          <a:lstStyle/>
          <a:p>
            <a:fld id="{BD7166FF-E814-4105-8239-904A732432D5}" type="slidenum">
              <a:rPr lang="en-US" smtClean="0"/>
              <a:t>3</a:t>
            </a:fld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620" y="1009934"/>
            <a:ext cx="4836194" cy="302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36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sort of data is available?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8645"/>
            <a:ext cx="10515600" cy="51024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Data from a San Francisco Bay Area public bike share</a:t>
            </a:r>
            <a:br>
              <a:rPr lang="en-US" dirty="0" smtClean="0"/>
            </a:br>
            <a:r>
              <a:rPr lang="en-US" dirty="0" smtClean="0"/>
              <a:t>pilot project</a:t>
            </a:r>
            <a:r>
              <a:rPr lang="en-US" dirty="0"/>
              <a:t>, 2014-09-01 to 2014-08-31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station_data.csv</a:t>
            </a:r>
          </a:p>
          <a:p>
            <a:pPr lvl="1"/>
            <a:r>
              <a:rPr lang="en-US" dirty="0" smtClean="0"/>
              <a:t>Station ID, latitude/longitude, city name</a:t>
            </a:r>
          </a:p>
          <a:p>
            <a:r>
              <a:rPr lang="en-US" dirty="0" smtClean="0"/>
              <a:t>trip_data.csv</a:t>
            </a:r>
          </a:p>
          <a:p>
            <a:pPr lvl="1"/>
            <a:r>
              <a:rPr lang="en-US" dirty="0" smtClean="0"/>
              <a:t>Raw log of all trips during a 1 year time period</a:t>
            </a:r>
          </a:p>
          <a:p>
            <a:pPr lvl="1"/>
            <a:r>
              <a:rPr lang="en-US" dirty="0" smtClean="0"/>
              <a:t>Start date/time and station ID</a:t>
            </a:r>
          </a:p>
          <a:p>
            <a:pPr lvl="1"/>
            <a:r>
              <a:rPr lang="en-US" dirty="0" smtClean="0"/>
              <a:t>End date/time and station ID</a:t>
            </a:r>
          </a:p>
          <a:p>
            <a:r>
              <a:rPr lang="en-US" dirty="0" smtClean="0"/>
              <a:t>weather_data.csv</a:t>
            </a:r>
          </a:p>
          <a:p>
            <a:pPr lvl="1"/>
            <a:r>
              <a:rPr lang="en-US" dirty="0" smtClean="0"/>
              <a:t>22 columns of weather data (temperature, wind, precipitation, etc.)</a:t>
            </a:r>
          </a:p>
          <a:p>
            <a:pPr lvl="1"/>
            <a:r>
              <a:rPr lang="en-US" dirty="0" smtClean="0"/>
              <a:t>1 entry per day for the 5 zip codes covered by the bike share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707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Connecting the data sets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296400" y="2640569"/>
            <a:ext cx="16808" cy="45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58708" y="1615235"/>
            <a:ext cx="2074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Station Data</a:t>
            </a:r>
          </a:p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(ID, city,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/long)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1875805"/>
            <a:ext cx="3319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Trip Data </a:t>
            </a:r>
          </a:p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(Start/End Station, </a:t>
            </a:r>
          </a:p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Start/End Date/Time)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97562" y="1803292"/>
            <a:ext cx="383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Weather Data</a:t>
            </a:r>
          </a:p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(Date, Zip, Weather observations)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>
            <a:off x="6096000" y="2261566"/>
            <a:ext cx="1037292" cy="1399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388658" y="2990081"/>
            <a:ext cx="249892" cy="62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683840"/>
              </p:ext>
            </p:extLst>
          </p:nvPr>
        </p:nvGraphicFramePr>
        <p:xfrm>
          <a:off x="1102663" y="3804880"/>
          <a:ext cx="971549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099">
                  <a:extLst>
                    <a:ext uri="{9D8B030D-6E8A-4147-A177-3AD203B41FA5}">
                      <a16:colId xmlns:a16="http://schemas.microsoft.com/office/drawing/2014/main" val="1369613556"/>
                    </a:ext>
                  </a:extLst>
                </a:gridCol>
                <a:gridCol w="1943099">
                  <a:extLst>
                    <a:ext uri="{9D8B030D-6E8A-4147-A177-3AD203B41FA5}">
                      <a16:colId xmlns:a16="http://schemas.microsoft.com/office/drawing/2014/main" val="3073808401"/>
                    </a:ext>
                  </a:extLst>
                </a:gridCol>
                <a:gridCol w="1943099">
                  <a:extLst>
                    <a:ext uri="{9D8B030D-6E8A-4147-A177-3AD203B41FA5}">
                      <a16:colId xmlns:a16="http://schemas.microsoft.com/office/drawing/2014/main" val="954297327"/>
                    </a:ext>
                  </a:extLst>
                </a:gridCol>
                <a:gridCol w="1943099">
                  <a:extLst>
                    <a:ext uri="{9D8B030D-6E8A-4147-A177-3AD203B41FA5}">
                      <a16:colId xmlns:a16="http://schemas.microsoft.com/office/drawing/2014/main" val="1283404931"/>
                    </a:ext>
                  </a:extLst>
                </a:gridCol>
                <a:gridCol w="1943099">
                  <a:extLst>
                    <a:ext uri="{9D8B030D-6E8A-4147-A177-3AD203B41FA5}">
                      <a16:colId xmlns:a16="http://schemas.microsoft.com/office/drawing/2014/main" val="2293305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Station ID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Date/Hour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bikes per hour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Station Location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Weather Observations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68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134499"/>
                  </a:ext>
                </a:extLst>
              </a:tr>
            </a:tbl>
          </a:graphicData>
        </a:graphic>
      </p:graphicFrame>
      <p:sp>
        <p:nvSpPr>
          <p:cNvPr id="31" name="Rounded Rectangle 30"/>
          <p:cNvSpPr/>
          <p:nvPr/>
        </p:nvSpPr>
        <p:spPr>
          <a:xfrm>
            <a:off x="1564342" y="5093219"/>
            <a:ext cx="8900458" cy="154590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Question for logistics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 a given station, in a given hour, at a given set of conditions: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change in the number of bikes was observed?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bike share data useful for logistics purposes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 Extract raw data</a:t>
            </a:r>
          </a:p>
          <a:p>
            <a:pPr marL="0" indent="0">
              <a:buNone/>
            </a:pPr>
            <a:r>
              <a:rPr lang="en-US" dirty="0" smtClean="0"/>
              <a:t>2 Create a single dataset of bikes entering and leaving each 	station, per hour</a:t>
            </a:r>
          </a:p>
          <a:p>
            <a:pPr marL="0" indent="0">
              <a:buNone/>
            </a:pPr>
            <a:r>
              <a:rPr lang="en-US" dirty="0" smtClean="0"/>
              <a:t>3 Incorporate station information and weather data into the hourly 	trip data set</a:t>
            </a:r>
          </a:p>
          <a:p>
            <a:pPr marL="0" indent="0">
              <a:buNone/>
            </a:pPr>
            <a:r>
              <a:rPr lang="en-US" dirty="0" smtClean="0"/>
              <a:t>4 Analyze relationships in the data</a:t>
            </a:r>
          </a:p>
          <a:p>
            <a:pPr marL="0" indent="0">
              <a:buNone/>
            </a:pPr>
            <a:r>
              <a:rPr lang="en-US" dirty="0" smtClean="0"/>
              <a:t>5 Summary and recommendations for future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Extract raw data: Trip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690688"/>
            <a:ext cx="7467600" cy="50130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2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1 Extract raw data: </a:t>
            </a:r>
            <a:r>
              <a:rPr lang="en-US" sz="4000" dirty="0"/>
              <a:t>w</a:t>
            </a:r>
            <a:r>
              <a:rPr lang="en-US" sz="4000" dirty="0" smtClean="0"/>
              <a:t>eather, station data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662"/>
          <a:stretch/>
        </p:blipFill>
        <p:spPr>
          <a:xfrm>
            <a:off x="4013199" y="1176337"/>
            <a:ext cx="6143495" cy="3078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006" r="5508"/>
          <a:stretch/>
        </p:blipFill>
        <p:spPr>
          <a:xfrm>
            <a:off x="3817619" y="4315501"/>
            <a:ext cx="6850379" cy="2542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8900" y="2197100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Weather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8900" y="5143500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Stations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930169"/>
              </p:ext>
            </p:extLst>
          </p:nvPr>
        </p:nvGraphicFramePr>
        <p:xfrm>
          <a:off x="10212353" y="170883"/>
          <a:ext cx="1873503" cy="4052433"/>
        </p:xfrm>
        <a:graphic>
          <a:graphicData uri="http://schemas.openxmlformats.org/drawingml/2006/table">
            <a:tbl>
              <a:tblPr/>
              <a:tblGrid>
                <a:gridCol w="1873503">
                  <a:extLst>
                    <a:ext uri="{9D8B030D-6E8A-4147-A177-3AD203B41FA5}">
                      <a16:colId xmlns:a16="http://schemas.microsoft.com/office/drawing/2014/main" val="2123968536"/>
                    </a:ext>
                  </a:extLst>
                </a:gridCol>
              </a:tblGrid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4067850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4576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7194029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Dew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247327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MeanDew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920636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DewpointF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7314735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Humidity</a:t>
                      </a: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9260232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Humidity</a:t>
                      </a: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971836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Humidity</a:t>
                      </a: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7954438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Sea Level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8290210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Sea Level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7352371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Sea Level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697103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VisibilityMiles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9126896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VisibilityMiles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5470621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VisibilityMiles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2919601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Wind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SpeedMPH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5546465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Wind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SpeedMPH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153173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Gust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SpeedMPH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7275355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PrecipitationIn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1259229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CloudCover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6894860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Events</a:t>
                      </a: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658482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0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Station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18" y="1281352"/>
            <a:ext cx="5376382" cy="5438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42" y="1785143"/>
            <a:ext cx="5743158" cy="248285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56042" y="4672805"/>
            <a:ext cx="4562058" cy="163909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Stations are in multiple cities around the San Francisco Bay area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</p:spPr>
        <p:txBody>
          <a:bodyPr/>
          <a:lstStyle/>
          <a:p>
            <a:fld id="{BD7166FF-E814-4105-8239-904A732432D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90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1027</Words>
  <Application>Microsoft Office PowerPoint</Application>
  <PresentationFormat>Widescreen</PresentationFormat>
  <Paragraphs>212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Analysis of a public bike share network using Python</vt:lpstr>
      <vt:lpstr>What makes a bike share network “tick”?</vt:lpstr>
      <vt:lpstr>What makes a bike share network “tick”?</vt:lpstr>
      <vt:lpstr>What sort of data is available?</vt:lpstr>
      <vt:lpstr>Connecting the data sets</vt:lpstr>
      <vt:lpstr>Making bike share data useful for logistics purposes</vt:lpstr>
      <vt:lpstr>1 Extract raw data: Trip Data</vt:lpstr>
      <vt:lpstr>1 Extract raw data: weather, station data</vt:lpstr>
      <vt:lpstr>Visualizing Station Data</vt:lpstr>
      <vt:lpstr>2 Create a single dataset of bikes entering and leaving each station, per hour</vt:lpstr>
      <vt:lpstr>2 Create a single dataset of bikes entering and leaving each station, per hour</vt:lpstr>
      <vt:lpstr>2 Create a single dataset of bikes entering and leaving each station, per hour</vt:lpstr>
      <vt:lpstr>2 Create a single dataset of bikes entering and leaving each station, per hour</vt:lpstr>
      <vt:lpstr>2 Create a single dataset of bikes entering and leaving each station, per hour</vt:lpstr>
      <vt:lpstr>3 Incorporate station information and  weather data into the hourly trip data set</vt:lpstr>
      <vt:lpstr>3 Incorporate station information and  weather data into the hourly trip data set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5 Summary and recommendations for future work</vt:lpstr>
    </vt:vector>
  </TitlesOfParts>
  <Company>U.S. Department of Defense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a public bike share network using Python</dc:title>
  <dc:creator>J. Michael Shockley, Contractor, Code 6176</dc:creator>
  <cp:lastModifiedBy>J. Michael Shockley, Contractor, Code 6176</cp:lastModifiedBy>
  <cp:revision>26</cp:revision>
  <dcterms:created xsi:type="dcterms:W3CDTF">2019-03-06T21:46:03Z</dcterms:created>
  <dcterms:modified xsi:type="dcterms:W3CDTF">2019-03-08T15:20:06Z</dcterms:modified>
</cp:coreProperties>
</file>